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80" r:id="rId6"/>
    <p:sldId id="281" r:id="rId7"/>
    <p:sldId id="260" r:id="rId8"/>
    <p:sldId id="261" r:id="rId9"/>
    <p:sldId id="262" r:id="rId10"/>
    <p:sldId id="263" r:id="rId11"/>
    <p:sldId id="265" r:id="rId12"/>
    <p:sldId id="274" r:id="rId13"/>
    <p:sldId id="268" r:id="rId14"/>
    <p:sldId id="273" r:id="rId15"/>
    <p:sldId id="269" r:id="rId16"/>
    <p:sldId id="270" r:id="rId17"/>
    <p:sldId id="271" r:id="rId18"/>
    <p:sldId id="272" r:id="rId19"/>
    <p:sldId id="275" r:id="rId20"/>
    <p:sldId id="267" r:id="rId21"/>
    <p:sldId id="277" r:id="rId22"/>
    <p:sldId id="276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6/9/2021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6/9/2021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2000" dirty="0" err="1" smtClean="0"/>
              <a:t>D</a:t>
            </a:r>
            <a:r>
              <a:rPr lang="en-US" altLang="ko-KR" dirty="0" err="1" smtClean="0"/>
              <a:t>eep</a:t>
            </a:r>
            <a:r>
              <a:rPr lang="en-US" altLang="ko-KR" sz="12000" dirty="0" err="1" smtClean="0"/>
              <a:t>C</a:t>
            </a:r>
            <a:r>
              <a:rPr lang="en-US" altLang="ko-KR" dirty="0" err="1" smtClean="0"/>
              <a:t>limb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215045" y="5874708"/>
            <a:ext cx="8045373" cy="84676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Arial Black" panose="020B0A04020102020204" pitchFamily="34" charset="0"/>
              </a:rPr>
              <a:t>Nathan Cho</a:t>
            </a:r>
          </a:p>
          <a:p>
            <a:r>
              <a:rPr lang="en-US" altLang="ko-KR" dirty="0" smtClean="0">
                <a:latin typeface="Arial Black" panose="020B0A04020102020204" pitchFamily="34" charset="0"/>
              </a:rPr>
              <a:t>Computational Science and Engineering</a:t>
            </a:r>
          </a:p>
          <a:p>
            <a:r>
              <a:rPr lang="en-US" altLang="ko-KR" dirty="0" err="1" smtClean="0">
                <a:latin typeface="Arial Black" panose="020B0A04020102020204" pitchFamily="34" charset="0"/>
              </a:rPr>
              <a:t>Yonsei</a:t>
            </a:r>
            <a:r>
              <a:rPr lang="en-US" altLang="ko-KR" dirty="0" smtClean="0">
                <a:latin typeface="Arial Black" panose="020B0A04020102020204" pitchFamily="34" charset="0"/>
              </a:rPr>
              <a:t> Univ.</a:t>
            </a:r>
            <a:endParaRPr lang="ko-KR" altLang="en-US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3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acquisition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E-mail: failed</a:t>
            </a:r>
          </a:p>
          <a:p>
            <a:r>
              <a:rPr lang="en-US" altLang="ko-KR" dirty="0" smtClean="0"/>
              <a:t>Data Scraping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38" y="3191095"/>
            <a:ext cx="8097380" cy="338184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607496" y="5879592"/>
            <a:ext cx="1039660" cy="346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3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pre-processing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Input: holds</a:t>
            </a:r>
          </a:p>
          <a:p>
            <a:r>
              <a:rPr lang="en-US" altLang="ko-KR" dirty="0" smtClean="0"/>
              <a:t>Output: difficulty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947" y="2859726"/>
            <a:ext cx="4210638" cy="380100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585" y="879068"/>
            <a:ext cx="3434611" cy="58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5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pre-processing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3856045"/>
            <a:ext cx="4616299" cy="3001955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Even the easiest </a:t>
            </a:r>
            <a:r>
              <a:rPr lang="en-US" altLang="ko-KR" dirty="0" err="1" smtClean="0"/>
              <a:t>MoonBoard</a:t>
            </a:r>
            <a:r>
              <a:rPr lang="en-US" altLang="ko-KR" dirty="0" smtClean="0"/>
              <a:t> problems are hard for the average climber (top 10%)</a:t>
            </a:r>
          </a:p>
          <a:p>
            <a:r>
              <a:rPr lang="en-US" altLang="ko-KR" dirty="0" smtClean="0"/>
              <a:t>Skewed data: Every guess could be 6B+ with decent accuracy</a:t>
            </a:r>
          </a:p>
          <a:p>
            <a:r>
              <a:rPr lang="en-US" altLang="ko-KR" dirty="0" smtClean="0"/>
              <a:t>Less ambitious take:  try classifying up to 7A+</a:t>
            </a:r>
          </a:p>
          <a:p>
            <a:r>
              <a:rPr lang="en-US" altLang="ko-KR" dirty="0" smtClean="0"/>
              <a:t>Down-sample 6B+ based on problem repeats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3025833"/>
            <a:ext cx="5204710" cy="244177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5" y="5467606"/>
            <a:ext cx="4134427" cy="10669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81775" y="4443311"/>
            <a:ext cx="471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How many V10’s (7C+) are there in Korea?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69557" y="6211669"/>
            <a:ext cx="4660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Less than 50 amateurs,</a:t>
            </a:r>
          </a:p>
          <a:p>
            <a:r>
              <a:rPr lang="en-US" altLang="ko-KR" b="1" dirty="0" smtClean="0"/>
              <a:t>Less than 100 if professionals are included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0909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Layer Perceptron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Notice each problem is a vector.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85" y="879068"/>
            <a:ext cx="3434611" cy="58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4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 Layer </a:t>
            </a:r>
            <a:r>
              <a:rPr lang="en-US" altLang="ko-KR" dirty="0" smtClean="0"/>
              <a:t>Perceptron</a:t>
            </a:r>
            <a:br>
              <a:rPr lang="en-US" altLang="ko-KR" dirty="0" smtClean="0"/>
            </a:br>
            <a:r>
              <a:rPr lang="en-US" altLang="ko-KR" dirty="0" smtClean="0"/>
              <a:t>(Square Error)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One study showed experts get about 45% exactly correct, and 87.5% correct within one grade.</a:t>
            </a:r>
          </a:p>
          <a:p>
            <a:r>
              <a:rPr lang="en-US" altLang="ko-KR" dirty="0" smtClean="0"/>
              <a:t>Square error algorithm on test data: 0.4293</a:t>
            </a:r>
            <a:r>
              <a:rPr lang="en-US" altLang="ko-KR" dirty="0"/>
              <a:t> &amp;</a:t>
            </a:r>
            <a:r>
              <a:rPr lang="ko-KR" altLang="en-US" dirty="0"/>
              <a:t> </a:t>
            </a:r>
            <a:r>
              <a:rPr lang="en-US" altLang="ko-KR" dirty="0"/>
              <a:t>0.8675</a:t>
            </a:r>
          </a:p>
          <a:p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040" y="2991600"/>
            <a:ext cx="5412960" cy="38664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40" y="2991600"/>
            <a:ext cx="5155200" cy="38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Another method:</a:t>
            </a:r>
            <a:br>
              <a:rPr lang="en-US" altLang="ko-KR" dirty="0" smtClean="0"/>
            </a:br>
            <a:r>
              <a:rPr lang="en-US" altLang="ko-KR" dirty="0" smtClean="0"/>
              <a:t>(Cross Entropy error)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0.4254</a:t>
            </a:r>
            <a:r>
              <a:rPr lang="en-US" altLang="ko-KR" dirty="0"/>
              <a:t> &amp;</a:t>
            </a:r>
            <a:r>
              <a:rPr lang="ko-KR" altLang="en-US" dirty="0"/>
              <a:t> </a:t>
            </a:r>
            <a:r>
              <a:rPr lang="en-US" altLang="ko-KR" dirty="0" smtClean="0"/>
              <a:t>0.7956</a:t>
            </a:r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40" y="2991600"/>
            <a:ext cx="5155200" cy="3866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040" y="2991600"/>
            <a:ext cx="5412960" cy="38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8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</a:t>
            </a:r>
            <a:r>
              <a:rPr lang="en-US" altLang="ko-KR" dirty="0" smtClean="0"/>
              <a:t>error</a:t>
            </a:r>
            <a:br>
              <a:rPr lang="en-US" altLang="ko-KR" dirty="0" smtClean="0"/>
            </a:br>
            <a:r>
              <a:rPr lang="en-US" altLang="ko-KR" dirty="0" smtClean="0"/>
              <a:t>with dispersion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Dispersion: For example, [0 0 1 0 0] disperses into [0 0.3 0.4 0.3 0]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040" y="2991600"/>
            <a:ext cx="5412960" cy="3866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40" y="2991600"/>
            <a:ext cx="5155200" cy="38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14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error</a:t>
            </a:r>
            <a:br>
              <a:rPr lang="en-US" altLang="ko-KR" dirty="0"/>
            </a:br>
            <a:r>
              <a:rPr lang="en-US" altLang="ko-KR" dirty="0"/>
              <a:t>with dispersion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Dispersion: For example, [0 0 1 0 0] disperses into [0 </a:t>
            </a:r>
            <a:r>
              <a:rPr lang="en-US" altLang="ko-KR" dirty="0" smtClean="0"/>
              <a:t>0.2 0.6 0.2 </a:t>
            </a:r>
            <a:r>
              <a:rPr lang="en-US" altLang="ko-KR" dirty="0"/>
              <a:t>0]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040" y="2991600"/>
            <a:ext cx="5412960" cy="38664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40" y="2991600"/>
            <a:ext cx="5155200" cy="38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5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error</a:t>
            </a:r>
            <a:br>
              <a:rPr lang="en-US" altLang="ko-KR" dirty="0"/>
            </a:br>
            <a:r>
              <a:rPr lang="en-US" altLang="ko-KR" dirty="0"/>
              <a:t>with dispersion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Dispersion: For example, [0 0 1 0 0] disperses into [0 </a:t>
            </a:r>
            <a:r>
              <a:rPr lang="en-US" altLang="ko-KR" dirty="0" smtClean="0"/>
              <a:t>0.05 0.9 0.05 </a:t>
            </a:r>
            <a:r>
              <a:rPr lang="en-US" altLang="ko-KR" dirty="0"/>
              <a:t>0]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040" y="2991600"/>
            <a:ext cx="5412960" cy="3866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40" y="2991600"/>
            <a:ext cx="5155200" cy="38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 Entropy error</a:t>
            </a:r>
            <a:br>
              <a:rPr lang="en-US" altLang="ko-KR" dirty="0"/>
            </a:br>
            <a:r>
              <a:rPr lang="en-US" altLang="ko-KR" dirty="0"/>
              <a:t>with dispersion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874517"/>
            <a:ext cx="1005027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7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1678" y="2286001"/>
            <a:ext cx="5975840" cy="3593591"/>
          </a:xfrm>
        </p:spPr>
        <p:txBody>
          <a:bodyPr/>
          <a:lstStyle/>
          <a:p>
            <a:r>
              <a:rPr lang="en-US" altLang="ko-KR" b="1" dirty="0"/>
              <a:t>Climbing</a:t>
            </a:r>
            <a:r>
              <a:rPr lang="en-US" altLang="ko-KR" dirty="0"/>
              <a:t> will be included in the </a:t>
            </a:r>
            <a:r>
              <a:rPr lang="en-US" altLang="ko-KR" b="1" dirty="0"/>
              <a:t>Olympics</a:t>
            </a:r>
            <a:r>
              <a:rPr lang="en-US" altLang="ko-KR" dirty="0"/>
              <a:t> for the first time in history in summer </a:t>
            </a:r>
            <a:r>
              <a:rPr lang="en-US" altLang="ko-KR" b="1" dirty="0"/>
              <a:t>2021</a:t>
            </a:r>
            <a:r>
              <a:rPr lang="en-US" altLang="ko-KR" dirty="0"/>
              <a:t>, in Tokyo, Japan</a:t>
            </a:r>
            <a:r>
              <a:rPr lang="en-US" altLang="ko-KR" dirty="0" smtClean="0"/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548" y="275573"/>
            <a:ext cx="4811046" cy="598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41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Embedding the holds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Notice each problem is a sentence.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85" y="879068"/>
            <a:ext cx="3434611" cy="583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3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Embedding the holds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Construct an Adjacency matrix in this way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112611"/>
              </p:ext>
            </p:extLst>
          </p:nvPr>
        </p:nvGraphicFramePr>
        <p:xfrm>
          <a:off x="1251678" y="2990781"/>
          <a:ext cx="5690960" cy="3232737"/>
        </p:xfrm>
        <a:graphic>
          <a:graphicData uri="http://schemas.openxmlformats.org/drawingml/2006/table">
            <a:tbl>
              <a:tblPr/>
              <a:tblGrid>
                <a:gridCol w="1325605">
                  <a:extLst>
                    <a:ext uri="{9D8B030D-6E8A-4147-A177-3AD203B41FA5}">
                      <a16:colId xmlns:a16="http://schemas.microsoft.com/office/drawing/2014/main" val="864990593"/>
                    </a:ext>
                  </a:extLst>
                </a:gridCol>
                <a:gridCol w="1531303">
                  <a:extLst>
                    <a:ext uri="{9D8B030D-6E8A-4147-A177-3AD203B41FA5}">
                      <a16:colId xmlns:a16="http://schemas.microsoft.com/office/drawing/2014/main" val="2548487927"/>
                    </a:ext>
                  </a:extLst>
                </a:gridCol>
                <a:gridCol w="639947">
                  <a:extLst>
                    <a:ext uri="{9D8B030D-6E8A-4147-A177-3AD203B41FA5}">
                      <a16:colId xmlns:a16="http://schemas.microsoft.com/office/drawing/2014/main" val="3650890222"/>
                    </a:ext>
                  </a:extLst>
                </a:gridCol>
                <a:gridCol w="548526">
                  <a:extLst>
                    <a:ext uri="{9D8B030D-6E8A-4147-A177-3AD203B41FA5}">
                      <a16:colId xmlns:a16="http://schemas.microsoft.com/office/drawing/2014/main" val="3232595354"/>
                    </a:ext>
                  </a:extLst>
                </a:gridCol>
                <a:gridCol w="548526">
                  <a:extLst>
                    <a:ext uri="{9D8B030D-6E8A-4147-A177-3AD203B41FA5}">
                      <a16:colId xmlns:a16="http://schemas.microsoft.com/office/drawing/2014/main" val="4150518194"/>
                    </a:ext>
                  </a:extLst>
                </a:gridCol>
                <a:gridCol w="525671">
                  <a:extLst>
                    <a:ext uri="{9D8B030D-6E8A-4147-A177-3AD203B41FA5}">
                      <a16:colId xmlns:a16="http://schemas.microsoft.com/office/drawing/2014/main" val="3938996769"/>
                    </a:ext>
                  </a:extLst>
                </a:gridCol>
                <a:gridCol w="571382">
                  <a:extLst>
                    <a:ext uri="{9D8B030D-6E8A-4147-A177-3AD203B41FA5}">
                      <a16:colId xmlns:a16="http://schemas.microsoft.com/office/drawing/2014/main" val="916121190"/>
                    </a:ext>
                  </a:extLst>
                </a:gridCol>
              </a:tblGrid>
              <a:tr h="3591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problem 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[A1, A3, A5]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253948"/>
                  </a:ext>
                </a:extLst>
              </a:tr>
              <a:tr h="3591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problem 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[A2, A3]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400139"/>
                  </a:ext>
                </a:extLst>
              </a:tr>
              <a:tr h="3591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problem 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[A1, A5]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595587"/>
                  </a:ext>
                </a:extLst>
              </a:tr>
              <a:tr h="35919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4361086"/>
                  </a:ext>
                </a:extLst>
              </a:tr>
              <a:tr h="35919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172994"/>
                  </a:ext>
                </a:extLst>
              </a:tr>
              <a:tr h="35919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9C65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601048"/>
                  </a:ext>
                </a:extLst>
              </a:tr>
              <a:tr h="35919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8456294"/>
                  </a:ext>
                </a:extLst>
              </a:tr>
              <a:tr h="35919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7614871"/>
                  </a:ext>
                </a:extLst>
              </a:tr>
              <a:tr h="359193"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5831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43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Embedding the holds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458" y="1874517"/>
            <a:ext cx="3239507" cy="49834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861" y="1361667"/>
            <a:ext cx="4897617" cy="52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 do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Try to create a meaningful embedding of the holds</a:t>
            </a:r>
          </a:p>
          <a:p>
            <a:r>
              <a:rPr lang="en-US" altLang="ko-KR" dirty="0" smtClean="0"/>
              <a:t>Calculate F1 scores and predicted scores’ distributions for each grade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60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1678" y="2286001"/>
            <a:ext cx="5975840" cy="3593591"/>
          </a:xfrm>
        </p:spPr>
        <p:txBody>
          <a:bodyPr/>
          <a:lstStyle/>
          <a:p>
            <a:r>
              <a:rPr lang="en-US" altLang="ko-KR" b="1" dirty="0"/>
              <a:t>Climbing</a:t>
            </a:r>
            <a:r>
              <a:rPr lang="en-US" altLang="ko-KR" dirty="0"/>
              <a:t> will be included in the </a:t>
            </a:r>
            <a:r>
              <a:rPr lang="en-US" altLang="ko-KR" b="1" dirty="0"/>
              <a:t>Olympics</a:t>
            </a:r>
            <a:r>
              <a:rPr lang="en-US" altLang="ko-KR" dirty="0"/>
              <a:t> for the first time in history in summer </a:t>
            </a:r>
            <a:r>
              <a:rPr lang="en-US" altLang="ko-KR" b="1" dirty="0"/>
              <a:t>2021</a:t>
            </a:r>
            <a:r>
              <a:rPr lang="en-US" altLang="ko-KR" dirty="0"/>
              <a:t>, in Tokyo, Japan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Every problem has a grade, but it is subjective.</a:t>
            </a:r>
            <a:endParaRPr lang="ko-KR" altLang="en-US" dirty="0"/>
          </a:p>
        </p:txBody>
      </p:sp>
      <p:pic>
        <p:nvPicPr>
          <p:cNvPr id="2054" name="Picture 6" descr="Understanding Climbing Grades - Sportrock Climbing Cen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888" y="1677686"/>
            <a:ext cx="4009112" cy="518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7" y="3657600"/>
            <a:ext cx="5615052" cy="315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0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1678" y="2286001"/>
            <a:ext cx="5975840" cy="3593591"/>
          </a:xfrm>
        </p:spPr>
        <p:txBody>
          <a:bodyPr/>
          <a:lstStyle/>
          <a:p>
            <a:r>
              <a:rPr lang="en-US" altLang="ko-KR" b="1" dirty="0"/>
              <a:t>Climbing</a:t>
            </a:r>
            <a:r>
              <a:rPr lang="en-US" altLang="ko-KR" dirty="0"/>
              <a:t> will be included in the </a:t>
            </a:r>
            <a:r>
              <a:rPr lang="en-US" altLang="ko-KR" b="1" dirty="0"/>
              <a:t>Olympics</a:t>
            </a:r>
            <a:r>
              <a:rPr lang="en-US" altLang="ko-KR" dirty="0"/>
              <a:t> for the first time in history in summer </a:t>
            </a:r>
            <a:r>
              <a:rPr lang="en-US" altLang="ko-KR" b="1" dirty="0"/>
              <a:t>2021</a:t>
            </a:r>
            <a:r>
              <a:rPr lang="en-US" altLang="ko-KR" dirty="0"/>
              <a:t>, in Tokyo, Japan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Every problem has a grade, but it is subjective.</a:t>
            </a:r>
          </a:p>
          <a:p>
            <a:r>
              <a:rPr lang="en-US" altLang="ko-KR" dirty="0" smtClean="0"/>
              <a:t>Every wall is different: holds, friction, wall angle, complexity, etc.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001" y="7936"/>
            <a:ext cx="5227000" cy="3920251"/>
          </a:xfrm>
          <a:prstGeom prst="rect">
            <a:avLst/>
          </a:prstGeom>
        </p:spPr>
      </p:pic>
      <p:sp>
        <p:nvSpPr>
          <p:cNvPr id="7" name="AutoShape 8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0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 descr="Janja Garnbret Is on the TIME100 Next 2021 List | TI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21" y="3377681"/>
            <a:ext cx="5220479" cy="348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50596" y="2858332"/>
            <a:ext cx="986167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allezjain</a:t>
            </a:r>
            <a:endParaRPr lang="en-US" altLang="ko-KR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50596" y="6367196"/>
            <a:ext cx="1663917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</a:t>
            </a:r>
            <a:r>
              <a:rPr lang="en-US" altLang="ko-KR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anja_garnbret</a:t>
            </a:r>
            <a:endParaRPr lang="en-US" altLang="ko-KR" sz="2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" name="Picture 4" descr="파일:Instagram logo 2016.svg - 위키백과, 우리 모두의 백과사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320" y="6336792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파일:Instagram logo 2016.svg - 위키백과, 우리 모두의 백과사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320" y="2829787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8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1678" y="2286001"/>
            <a:ext cx="5975840" cy="3593591"/>
          </a:xfrm>
        </p:spPr>
        <p:txBody>
          <a:bodyPr/>
          <a:lstStyle/>
          <a:p>
            <a:r>
              <a:rPr lang="en-US" altLang="ko-KR" b="1" dirty="0"/>
              <a:t>Climbing</a:t>
            </a:r>
            <a:r>
              <a:rPr lang="en-US" altLang="ko-KR" dirty="0"/>
              <a:t> will be included in the </a:t>
            </a:r>
            <a:r>
              <a:rPr lang="en-US" altLang="ko-KR" b="1" dirty="0"/>
              <a:t>Olympics</a:t>
            </a:r>
            <a:r>
              <a:rPr lang="en-US" altLang="ko-KR" dirty="0"/>
              <a:t> for the first time in history in summer </a:t>
            </a:r>
            <a:r>
              <a:rPr lang="en-US" altLang="ko-KR" b="1" dirty="0"/>
              <a:t>2021</a:t>
            </a:r>
            <a:r>
              <a:rPr lang="en-US" altLang="ko-KR" dirty="0"/>
              <a:t>, in Tokyo, Japan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Every problem has a grade, but it is subjective.</a:t>
            </a:r>
          </a:p>
          <a:p>
            <a:r>
              <a:rPr lang="en-US" altLang="ko-KR" dirty="0" smtClean="0"/>
              <a:t>Every wall is different: holds, friction, wall angle, complexity, etc.</a:t>
            </a:r>
          </a:p>
          <a:p>
            <a:r>
              <a:rPr lang="en-US" altLang="ko-KR" dirty="0" smtClean="0"/>
              <a:t>Near impossible for a machine to grade a problem just by inputting a photo of the problem.</a:t>
            </a:r>
          </a:p>
          <a:p>
            <a:endParaRPr lang="ko-KR" altLang="en-US" dirty="0"/>
          </a:p>
        </p:txBody>
      </p:sp>
      <p:sp>
        <p:nvSpPr>
          <p:cNvPr id="7" name="AutoShape 8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0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RPReplay-Final162320360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27518" y="0"/>
            <a:ext cx="5010378" cy="68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7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Motivation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1678" y="2286001"/>
            <a:ext cx="5975840" cy="3593591"/>
          </a:xfrm>
        </p:spPr>
        <p:txBody>
          <a:bodyPr/>
          <a:lstStyle/>
          <a:p>
            <a:r>
              <a:rPr lang="en-US" altLang="ko-KR" b="1" dirty="0"/>
              <a:t>Climbing</a:t>
            </a:r>
            <a:r>
              <a:rPr lang="en-US" altLang="ko-KR" dirty="0"/>
              <a:t> will be included in the </a:t>
            </a:r>
            <a:r>
              <a:rPr lang="en-US" altLang="ko-KR" b="1" dirty="0"/>
              <a:t>Olympics</a:t>
            </a:r>
            <a:r>
              <a:rPr lang="en-US" altLang="ko-KR" dirty="0"/>
              <a:t> for the first time in history in summer </a:t>
            </a:r>
            <a:r>
              <a:rPr lang="en-US" altLang="ko-KR" b="1" dirty="0"/>
              <a:t>2021</a:t>
            </a:r>
            <a:r>
              <a:rPr lang="en-US" altLang="ko-KR" dirty="0"/>
              <a:t>, in Tokyo, Japan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Every problem has a grade, but it is subjective.</a:t>
            </a:r>
          </a:p>
          <a:p>
            <a:r>
              <a:rPr lang="en-US" altLang="ko-KR" dirty="0" smtClean="0"/>
              <a:t>Every wall is different: holds, friction, wall angle, complexity, etc.</a:t>
            </a:r>
          </a:p>
          <a:p>
            <a:r>
              <a:rPr lang="en-US" altLang="ko-KR" dirty="0"/>
              <a:t>Near impossible for a machine to grade a problem just by inputting a photo of the problem.</a:t>
            </a:r>
          </a:p>
          <a:p>
            <a:r>
              <a:rPr lang="en-US" altLang="ko-KR" dirty="0" smtClean="0"/>
              <a:t>If only there were a standardized setting…</a:t>
            </a:r>
            <a:endParaRPr lang="ko-KR" altLang="en-US" dirty="0"/>
          </a:p>
        </p:txBody>
      </p:sp>
      <p:sp>
        <p:nvSpPr>
          <p:cNvPr id="7" name="AutoShape 8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0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RPReplay-Final16232033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5829" y="-15435"/>
            <a:ext cx="4746171" cy="687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3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Objectives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1678" y="2286001"/>
            <a:ext cx="9921538" cy="3593591"/>
          </a:xfrm>
        </p:spPr>
        <p:txBody>
          <a:bodyPr/>
          <a:lstStyle/>
          <a:p>
            <a:r>
              <a:rPr lang="en-US" altLang="ko-KR" dirty="0" smtClean="0"/>
              <a:t>To create a climbing problem grade classifier</a:t>
            </a:r>
          </a:p>
          <a:p>
            <a:r>
              <a:rPr lang="en-US" altLang="ko-KR" dirty="0" smtClean="0"/>
              <a:t>To identify hold similarities and create new problems</a:t>
            </a:r>
          </a:p>
          <a:p>
            <a:endParaRPr lang="ko-KR" altLang="en-US" dirty="0"/>
          </a:p>
        </p:txBody>
      </p:sp>
      <p:sp>
        <p:nvSpPr>
          <p:cNvPr id="7" name="AutoShape 8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0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9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1678" y="2286001"/>
            <a:ext cx="9921538" cy="3593591"/>
          </a:xfrm>
        </p:spPr>
        <p:txBody>
          <a:bodyPr/>
          <a:lstStyle/>
          <a:p>
            <a:r>
              <a:rPr lang="en-US" altLang="ko-KR" dirty="0" smtClean="0"/>
              <a:t>Standardized board: </a:t>
            </a:r>
            <a:r>
              <a:rPr lang="en-US" altLang="ko-KR" dirty="0" err="1" smtClean="0"/>
              <a:t>MoonBoard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7" name="AutoShape 8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0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6" name="Picture 10" descr="All Moonboard 2019 V3 Benchmarks (6a+)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64" y="1565753"/>
            <a:ext cx="6928575" cy="519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03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SEtting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1678" y="2286001"/>
            <a:ext cx="9921538" cy="3593591"/>
          </a:xfrm>
        </p:spPr>
        <p:txBody>
          <a:bodyPr/>
          <a:lstStyle/>
          <a:p>
            <a:r>
              <a:rPr lang="en-US" altLang="ko-KR" dirty="0" smtClean="0"/>
              <a:t>Standardized board: </a:t>
            </a:r>
            <a:r>
              <a:rPr lang="en-US" altLang="ko-KR" dirty="0" err="1" smtClean="0"/>
              <a:t>MoonBoard</a:t>
            </a:r>
            <a:endParaRPr lang="en-US" altLang="ko-KR" dirty="0" smtClean="0"/>
          </a:p>
          <a:p>
            <a:r>
              <a:rPr lang="en-US" altLang="ko-KR" dirty="0" smtClean="0"/>
              <a:t>Thousands of problems, each labeled with grades</a:t>
            </a:r>
          </a:p>
          <a:p>
            <a:endParaRPr lang="ko-KR" altLang="en-US" dirty="0"/>
          </a:p>
        </p:txBody>
      </p:sp>
      <p:sp>
        <p:nvSpPr>
          <p:cNvPr id="7" name="AutoShape 8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0" descr="S. Korean female climber reaches top of tallest build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862" y="3104394"/>
            <a:ext cx="6242137" cy="375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3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배지</Template>
  <TotalTime>9499</TotalTime>
  <Words>356</Words>
  <Application>Microsoft Office PowerPoint</Application>
  <PresentationFormat>와이드스크린</PresentationFormat>
  <Paragraphs>105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휴먼매직체</vt:lpstr>
      <vt:lpstr>Arial</vt:lpstr>
      <vt:lpstr>Arial Black</vt:lpstr>
      <vt:lpstr>Gill Sans MT</vt:lpstr>
      <vt:lpstr>Impact</vt:lpstr>
      <vt:lpstr>Badge</vt:lpstr>
      <vt:lpstr>DeepClimb</vt:lpstr>
      <vt:lpstr>Motivation</vt:lpstr>
      <vt:lpstr>Motivation</vt:lpstr>
      <vt:lpstr>Motivation</vt:lpstr>
      <vt:lpstr>Motivation</vt:lpstr>
      <vt:lpstr>Motivation</vt:lpstr>
      <vt:lpstr>Objectives</vt:lpstr>
      <vt:lpstr>SEtting</vt:lpstr>
      <vt:lpstr>SEtting</vt:lpstr>
      <vt:lpstr>Data acquisition</vt:lpstr>
      <vt:lpstr>Data pre-processing</vt:lpstr>
      <vt:lpstr>Data pre-processing</vt:lpstr>
      <vt:lpstr>Multi Layer Perceptron</vt:lpstr>
      <vt:lpstr>Multi Layer Perceptron (Square Error)</vt:lpstr>
      <vt:lpstr>Another method: (Cross Entropy error)</vt:lpstr>
      <vt:lpstr>Cross Entropy error with dispersion</vt:lpstr>
      <vt:lpstr>Cross Entropy error with dispersion</vt:lpstr>
      <vt:lpstr>Cross Entropy error with dispersion</vt:lpstr>
      <vt:lpstr>Cross Entropy error with dispersion</vt:lpstr>
      <vt:lpstr>Embedding the holds</vt:lpstr>
      <vt:lpstr>Embedding the holds</vt:lpstr>
      <vt:lpstr>Embedding the holds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DeepClimb</dc:title>
  <dc:creator>nathan</dc:creator>
  <cp:lastModifiedBy>nathan</cp:lastModifiedBy>
  <cp:revision>21</cp:revision>
  <dcterms:created xsi:type="dcterms:W3CDTF">2021-06-02T09:42:45Z</dcterms:created>
  <dcterms:modified xsi:type="dcterms:W3CDTF">2021-06-09T07:35:40Z</dcterms:modified>
</cp:coreProperties>
</file>